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2" r:id="rId3"/>
    <p:sldId id="257" r:id="rId4"/>
    <p:sldId id="258" r:id="rId5"/>
    <p:sldId id="263" r:id="rId6"/>
    <p:sldId id="272" r:id="rId7"/>
    <p:sldId id="269" r:id="rId8"/>
    <p:sldId id="259" r:id="rId9"/>
    <p:sldId id="260" r:id="rId10"/>
    <p:sldId id="26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2" Type="http://schemas.openxmlformats.org/officeDocument/2006/relationships/hyperlink" Target="https://data-flair.training/blogs/pandas-tutorials-home/" TargetMode="External"/><Relationship Id="rId1" Type="http://schemas.openxmlformats.org/officeDocument/2006/relationships/hyperlink" Target="https://data-flair.training/blogs/opencv-python-tutorial/" TargetMode="External"/></Relationships>
</file>

<file path=ppt/diagrams/_rels/drawing1.xml.rels><?xml version="1.0" encoding="UTF-8" standalone="yes"?>
<Relationships xmlns="http://schemas.openxmlformats.org/package/2006/relationships"><Relationship Id="rId2" Type="http://schemas.openxmlformats.org/officeDocument/2006/relationships/hyperlink" Target="https://data-flair.training/blogs/pandas-tutorials-home/" TargetMode="External"/><Relationship Id="rId1" Type="http://schemas.openxmlformats.org/officeDocument/2006/relationships/hyperlink" Target="https://data-flair.training/blogs/opencv-python-tutorial/" TargetMode="Externa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1">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EA3A2662-FE3F-4DF4-91C1-4729580AC5C5}" type="doc">
      <dgm:prSet loTypeId="urn:microsoft.com/office/officeart/2005/8/layout/vList2#1" loCatId="list" qsTypeId="urn:microsoft.com/office/officeart/2005/8/quickstyle/simple1#1" qsCatId="simple" csTypeId="urn:microsoft.com/office/officeart/2005/8/colors/accent1_2#1" csCatId="accent1"/>
      <dgm:spPr/>
      <dgm:t>
        <a:bodyPr/>
        <a:lstStyle/>
        <a:p>
          <a:endParaRPr lang="en-US"/>
        </a:p>
      </dgm:t>
    </dgm:pt>
    <dgm:pt modelId="{3E5CCD89-7D52-4B2D-8AF6-FF44C6E5B961}">
      <dgm:prSet/>
      <dgm:spPr/>
      <dgm:t>
        <a:bodyPr/>
        <a:lstStyle/>
        <a:p>
          <a:r>
            <a:rPr lang="en-US" b="0" i="0" dirty="0"/>
            <a:t>Before starting with this Python project with source code, you should be familiar with the computer vision library of Python that is </a:t>
          </a:r>
          <a:r>
            <a:rPr lang="en-US" b="1" i="1" dirty="0">
              <a:highlight>
                <a:srgbClr val="FFFF00"/>
              </a:highlight>
              <a:hlinkClick xmlns:r="http://schemas.openxmlformats.org/officeDocument/2006/relationships" r:id="rId1"/>
            </a:rPr>
            <a:t>OpenCV</a:t>
          </a:r>
          <a:r>
            <a:rPr lang="en-US" b="0" i="0" dirty="0"/>
            <a:t> and </a:t>
          </a:r>
          <a:r>
            <a:rPr lang="en-US" b="1" i="1" dirty="0">
              <a:highlight>
                <a:srgbClr val="FFFF00"/>
              </a:highlight>
              <a:hlinkClick xmlns:r="http://schemas.openxmlformats.org/officeDocument/2006/relationships" r:id="rId2"/>
            </a:rPr>
            <a:t>Pandas</a:t>
          </a:r>
          <a:r>
            <a:rPr lang="en-US" b="0" i="0" dirty="0"/>
            <a:t>.</a:t>
          </a:r>
          <a:endParaRPr lang="en-US" dirty="0"/>
        </a:p>
      </dgm:t>
    </dgm:pt>
    <dgm:pt modelId="{EBD99B10-7BCB-467E-986D-4DB6523437D9}" type="parTrans" cxnId="{2CCD755C-D5CA-4815-AE57-1A197BE5FC46}">
      <dgm:prSet/>
      <dgm:spPr/>
      <dgm:t>
        <a:bodyPr/>
        <a:lstStyle/>
        <a:p>
          <a:endParaRPr lang="en-US"/>
        </a:p>
      </dgm:t>
    </dgm:pt>
    <dgm:pt modelId="{203C3155-3C0C-4166-A1BC-A73037365594}" type="sibTrans" cxnId="{2CCD755C-D5CA-4815-AE57-1A197BE5FC46}">
      <dgm:prSet/>
      <dgm:spPr/>
      <dgm:t>
        <a:bodyPr/>
        <a:lstStyle/>
        <a:p>
          <a:endParaRPr lang="en-US"/>
        </a:p>
      </dgm:t>
    </dgm:pt>
    <dgm:pt modelId="{E090025C-C56F-4FAB-81AE-93186105F6B5}">
      <dgm:prSet phldr="0" custT="0"/>
      <dgm:spPr/>
      <dgm:t>
        <a:bodyPr vert="horz" wrap="square"/>
        <a:lstStyle/>
        <a:p>
          <a:pPr>
            <a:lnSpc>
              <a:spcPct val="100000"/>
            </a:lnSpc>
            <a:spcBef>
              <a:spcPct val="0"/>
            </a:spcBef>
            <a:spcAft>
              <a:spcPct val="35000"/>
            </a:spcAft>
          </a:pPr>
          <a:r>
            <a:rPr lang="en-US" b="0" i="0" dirty="0"/>
            <a:t>OpenCV, Pandas are the Python packages that are necessary for this project in Python.</a:t>
          </a:r>
          <a:endParaRPr lang="en-US" dirty="0"/>
        </a:p>
      </dgm:t>
    </dgm:pt>
    <dgm:pt modelId="{A40766D2-21E3-4613-B19C-D8064D888589}" type="parTrans" cxnId="{F5F16455-0B33-4D42-A583-5DE71289A972}">
      <dgm:prSet/>
      <dgm:spPr/>
      <dgm:t>
        <a:bodyPr/>
        <a:lstStyle/>
        <a:p>
          <a:endParaRPr lang="en-US"/>
        </a:p>
      </dgm:t>
    </dgm:pt>
    <dgm:pt modelId="{7242EDCF-7CD7-43D2-BCBC-A6D9FD877AD3}" type="sibTrans" cxnId="{F5F16455-0B33-4D42-A583-5DE71289A972}">
      <dgm:prSet/>
      <dgm:spPr/>
      <dgm:t>
        <a:bodyPr/>
        <a:lstStyle/>
        <a:p>
          <a:endParaRPr lang="en-US"/>
        </a:p>
      </dgm:t>
    </dgm:pt>
    <dgm:pt modelId="{6AC425B5-1C98-4D83-A01D-1202CD20B43A}" type="pres">
      <dgm:prSet presAssocID="{EA3A2662-FE3F-4DF4-91C1-4729580AC5C5}" presName="linear" presStyleCnt="0">
        <dgm:presLayoutVars>
          <dgm:animLvl val="lvl"/>
          <dgm:resizeHandles val="exact"/>
        </dgm:presLayoutVars>
      </dgm:prSet>
      <dgm:spPr/>
    </dgm:pt>
    <dgm:pt modelId="{0DC10655-3FD5-45E1-B93D-19FCC9A81D05}" type="pres">
      <dgm:prSet presAssocID="{3E5CCD89-7D52-4B2D-8AF6-FF44C6E5B961}" presName="parentText" presStyleLbl="node1" presStyleIdx="0" presStyleCnt="2">
        <dgm:presLayoutVars>
          <dgm:chMax val="0"/>
          <dgm:bulletEnabled val="1"/>
        </dgm:presLayoutVars>
      </dgm:prSet>
      <dgm:spPr/>
    </dgm:pt>
    <dgm:pt modelId="{D1091A38-A0C0-4106-AC3B-6501551875DA}" type="pres">
      <dgm:prSet presAssocID="{203C3155-3C0C-4166-A1BC-A73037365594}" presName="spacer" presStyleCnt="0"/>
      <dgm:spPr/>
    </dgm:pt>
    <dgm:pt modelId="{EC735369-805B-4F88-AB29-BC76BD698F2D}" type="pres">
      <dgm:prSet presAssocID="{E090025C-C56F-4FAB-81AE-93186105F6B5}" presName="parentText" presStyleLbl="node1" presStyleIdx="1" presStyleCnt="2">
        <dgm:presLayoutVars>
          <dgm:chMax val="0"/>
          <dgm:bulletEnabled val="1"/>
        </dgm:presLayoutVars>
      </dgm:prSet>
      <dgm:spPr/>
    </dgm:pt>
  </dgm:ptLst>
  <dgm:cxnLst>
    <dgm:cxn modelId="{6728A90A-CBDB-4713-832B-36595D3FF852}" type="presOf" srcId="{3E5CCD89-7D52-4B2D-8AF6-FF44C6E5B961}" destId="{0DC10655-3FD5-45E1-B93D-19FCC9A81D05}" srcOrd="0" destOrd="0" presId="urn:microsoft.com/office/officeart/2005/8/layout/vList2#1"/>
    <dgm:cxn modelId="{AF36D010-FA79-48C7-900B-3A12FCD38A7F}" type="presOf" srcId="{E090025C-C56F-4FAB-81AE-93186105F6B5}" destId="{EC735369-805B-4F88-AB29-BC76BD698F2D}" srcOrd="0" destOrd="0" presId="urn:microsoft.com/office/officeart/2005/8/layout/vList2#1"/>
    <dgm:cxn modelId="{2CCD755C-D5CA-4815-AE57-1A197BE5FC46}" srcId="{EA3A2662-FE3F-4DF4-91C1-4729580AC5C5}" destId="{3E5CCD89-7D52-4B2D-8AF6-FF44C6E5B961}" srcOrd="0" destOrd="0" parTransId="{EBD99B10-7BCB-467E-986D-4DB6523437D9}" sibTransId="{203C3155-3C0C-4166-A1BC-A73037365594}"/>
    <dgm:cxn modelId="{F5F16455-0B33-4D42-A583-5DE71289A972}" srcId="{EA3A2662-FE3F-4DF4-91C1-4729580AC5C5}" destId="{E090025C-C56F-4FAB-81AE-93186105F6B5}" srcOrd="1" destOrd="0" parTransId="{A40766D2-21E3-4613-B19C-D8064D888589}" sibTransId="{7242EDCF-7CD7-43D2-BCBC-A6D9FD877AD3}"/>
    <dgm:cxn modelId="{583A5FB4-30BD-4325-BD58-595D14BFAB16}" type="presOf" srcId="{EA3A2662-FE3F-4DF4-91C1-4729580AC5C5}" destId="{6AC425B5-1C98-4D83-A01D-1202CD20B43A}" srcOrd="0" destOrd="0" presId="urn:microsoft.com/office/officeart/2005/8/layout/vList2#1"/>
    <dgm:cxn modelId="{776258A8-A149-43B6-A27D-5155584B3F28}" type="presParOf" srcId="{6AC425B5-1C98-4D83-A01D-1202CD20B43A}" destId="{0DC10655-3FD5-45E1-B93D-19FCC9A81D05}" srcOrd="0" destOrd="0" presId="urn:microsoft.com/office/officeart/2005/8/layout/vList2#1"/>
    <dgm:cxn modelId="{4BFCBB5C-1854-40C9-A0CC-9270256695BB}" type="presParOf" srcId="{6AC425B5-1C98-4D83-A01D-1202CD20B43A}" destId="{D1091A38-A0C0-4106-AC3B-6501551875DA}" srcOrd="1" destOrd="0" presId="urn:microsoft.com/office/officeart/2005/8/layout/vList2#1"/>
    <dgm:cxn modelId="{022FFF0E-AF42-4096-8185-A0A4B61E39A5}" type="presParOf" srcId="{6AC425B5-1C98-4D83-A01D-1202CD20B43A}" destId="{EC735369-805B-4F88-AB29-BC76BD698F2D}" srcOrd="2" destOrd="0" presId="urn:microsoft.com/office/officeart/2005/8/layout/vList2#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A62A3B4-FF70-40B4-A9DC-DA2C8FC35273}" type="doc">
      <dgm:prSet loTypeId="urn:microsoft.com/office/officeart/2005/8/layout/vList2#2" loCatId="list" qsTypeId="urn:microsoft.com/office/officeart/2005/8/quickstyle/simple1#2" qsCatId="simple" csTypeId="urn:microsoft.com/office/officeart/2005/8/colors/colorful5#1" csCatId="colorful"/>
      <dgm:spPr/>
      <dgm:t>
        <a:bodyPr/>
        <a:lstStyle/>
        <a:p>
          <a:endParaRPr lang="en-US"/>
        </a:p>
      </dgm:t>
    </dgm:pt>
    <dgm:pt modelId="{9F5A4EFE-B82D-4A46-B75B-E993E25AC7AD}">
      <dgm:prSet phldr="0" custT="0"/>
      <dgm:spPr/>
      <dgm:t>
        <a:bodyPr vert="horz" wrap="square"/>
        <a:lstStyle/>
        <a:p>
          <a:pPr>
            <a:lnSpc>
              <a:spcPct val="100000"/>
            </a:lnSpc>
            <a:spcBef>
              <a:spcPct val="0"/>
            </a:spcBef>
            <a:spcAft>
              <a:spcPct val="35000"/>
            </a:spcAft>
          </a:pPr>
          <a:r>
            <a:rPr lang="en-US" b="0" i="0" dirty="0"/>
            <a:t>We will use three main modules for this project. They are Pandas and </a:t>
          </a:r>
          <a:r>
            <a:rPr lang="en-US" b="0" i="0" dirty="0" err="1"/>
            <a:t>OpenCv</a:t>
          </a:r>
          <a:r>
            <a:rPr lang="en-US" b="0" i="0" dirty="0"/>
            <a:t>. </a:t>
          </a:r>
          <a:r>
            <a:rPr lang="en-US" b="0" i="0" dirty="0" err="1"/>
            <a:t>OpenCv</a:t>
          </a:r>
          <a:r>
            <a:rPr lang="en-US" b="0" i="0" dirty="0"/>
            <a:t> is a highly optimized library with a focus on real-time applications.</a:t>
          </a:r>
          <a:endParaRPr lang="en-US" dirty="0"/>
        </a:p>
      </dgm:t>
    </dgm:pt>
    <dgm:pt modelId="{268ED449-3065-443E-AEC7-63179533EA13}" type="parTrans" cxnId="{13589F80-C5DF-4073-9BED-5707D8B695DE}">
      <dgm:prSet/>
      <dgm:spPr/>
      <dgm:t>
        <a:bodyPr/>
        <a:lstStyle/>
        <a:p>
          <a:endParaRPr lang="en-US"/>
        </a:p>
      </dgm:t>
    </dgm:pt>
    <dgm:pt modelId="{9E10BC39-B89D-44C8-8CA6-DDC8BAC1D351}" type="sibTrans" cxnId="{13589F80-C5DF-4073-9BED-5707D8B695DE}">
      <dgm:prSet/>
      <dgm:spPr/>
      <dgm:t>
        <a:bodyPr/>
        <a:lstStyle/>
        <a:p>
          <a:endParaRPr lang="en-US"/>
        </a:p>
      </dgm:t>
    </dgm:pt>
    <dgm:pt modelId="{574EF1EA-9F90-4857-92A0-AA29CBF29966}">
      <dgm:prSet/>
      <dgm:spPr/>
      <dgm:t>
        <a:bodyPr/>
        <a:lstStyle/>
        <a:p>
          <a:r>
            <a:rPr lang="en-US" b="0" i="1" dirty="0"/>
            <a:t>OpenCV (Open Source Computer Vision Library) is an open-source computer vision and machine learning software library. OpenCV was built to provide a common infrastructure for computer vision applications and to accelerate the use of machine perception in commercial products.</a:t>
          </a:r>
          <a:endParaRPr lang="en-US" dirty="0"/>
        </a:p>
      </dgm:t>
    </dgm:pt>
    <dgm:pt modelId="{78877DD0-E9AA-48AE-A3A2-F0BC2F63DCFE}" type="parTrans" cxnId="{5650C51D-A67C-417D-BF8A-9A3F96413A6C}">
      <dgm:prSet/>
      <dgm:spPr/>
      <dgm:t>
        <a:bodyPr/>
        <a:lstStyle/>
        <a:p>
          <a:endParaRPr lang="en-US"/>
        </a:p>
      </dgm:t>
    </dgm:pt>
    <dgm:pt modelId="{C9AFD6F5-BA01-43B6-B525-866484B8F5A4}" type="sibTrans" cxnId="{5650C51D-A67C-417D-BF8A-9A3F96413A6C}">
      <dgm:prSet/>
      <dgm:spPr/>
      <dgm:t>
        <a:bodyPr/>
        <a:lstStyle/>
        <a:p>
          <a:endParaRPr lang="en-US"/>
        </a:p>
      </dgm:t>
    </dgm:pt>
    <dgm:pt modelId="{A3AAED8C-09EE-40FE-895D-FFE12EB1D7D5}" type="pres">
      <dgm:prSet presAssocID="{3A62A3B4-FF70-40B4-A9DC-DA2C8FC35273}" presName="linear" presStyleCnt="0">
        <dgm:presLayoutVars>
          <dgm:animLvl val="lvl"/>
          <dgm:resizeHandles val="exact"/>
        </dgm:presLayoutVars>
      </dgm:prSet>
      <dgm:spPr/>
    </dgm:pt>
    <dgm:pt modelId="{EC81A56E-E8BB-4252-B75F-C5A8463A772D}" type="pres">
      <dgm:prSet presAssocID="{9F5A4EFE-B82D-4A46-B75B-E993E25AC7AD}" presName="parentText" presStyleLbl="node1" presStyleIdx="0" presStyleCnt="2">
        <dgm:presLayoutVars>
          <dgm:chMax val="0"/>
          <dgm:bulletEnabled val="1"/>
        </dgm:presLayoutVars>
      </dgm:prSet>
      <dgm:spPr/>
    </dgm:pt>
    <dgm:pt modelId="{9C014BDF-74CB-4A09-A1D7-C536935E7A77}" type="pres">
      <dgm:prSet presAssocID="{9E10BC39-B89D-44C8-8CA6-DDC8BAC1D351}" presName="spacer" presStyleCnt="0"/>
      <dgm:spPr/>
    </dgm:pt>
    <dgm:pt modelId="{5A6BA49C-0E46-4F31-A465-61B6EBE8A53C}" type="pres">
      <dgm:prSet presAssocID="{574EF1EA-9F90-4857-92A0-AA29CBF29966}" presName="parentText" presStyleLbl="node1" presStyleIdx="1" presStyleCnt="2">
        <dgm:presLayoutVars>
          <dgm:chMax val="0"/>
          <dgm:bulletEnabled val="1"/>
        </dgm:presLayoutVars>
      </dgm:prSet>
      <dgm:spPr/>
    </dgm:pt>
  </dgm:ptLst>
  <dgm:cxnLst>
    <dgm:cxn modelId="{5650C51D-A67C-417D-BF8A-9A3F96413A6C}" srcId="{3A62A3B4-FF70-40B4-A9DC-DA2C8FC35273}" destId="{574EF1EA-9F90-4857-92A0-AA29CBF29966}" srcOrd="1" destOrd="0" parTransId="{78877DD0-E9AA-48AE-A3A2-F0BC2F63DCFE}" sibTransId="{C9AFD6F5-BA01-43B6-B525-866484B8F5A4}"/>
    <dgm:cxn modelId="{13589F80-C5DF-4073-9BED-5707D8B695DE}" srcId="{3A62A3B4-FF70-40B4-A9DC-DA2C8FC35273}" destId="{9F5A4EFE-B82D-4A46-B75B-E993E25AC7AD}" srcOrd="0" destOrd="0" parTransId="{268ED449-3065-443E-AEC7-63179533EA13}" sibTransId="{9E10BC39-B89D-44C8-8CA6-DDC8BAC1D351}"/>
    <dgm:cxn modelId="{F207E39E-11B2-4CD1-9863-7EFE1E6EDE6B}" type="presOf" srcId="{9F5A4EFE-B82D-4A46-B75B-E993E25AC7AD}" destId="{EC81A56E-E8BB-4252-B75F-C5A8463A772D}" srcOrd="0" destOrd="0" presId="urn:microsoft.com/office/officeart/2005/8/layout/vList2#2"/>
    <dgm:cxn modelId="{E2BC6BA4-0E42-4A6F-B4FA-1223FC19A017}" type="presOf" srcId="{3A62A3B4-FF70-40B4-A9DC-DA2C8FC35273}" destId="{A3AAED8C-09EE-40FE-895D-FFE12EB1D7D5}" srcOrd="0" destOrd="0" presId="urn:microsoft.com/office/officeart/2005/8/layout/vList2#2"/>
    <dgm:cxn modelId="{70A3B1DD-4703-4B42-8093-A044589BDE9F}" type="presOf" srcId="{574EF1EA-9F90-4857-92A0-AA29CBF29966}" destId="{5A6BA49C-0E46-4F31-A465-61B6EBE8A53C}" srcOrd="0" destOrd="0" presId="urn:microsoft.com/office/officeart/2005/8/layout/vList2#2"/>
    <dgm:cxn modelId="{6C78A1CF-4B6A-4897-B5F4-83D00334BC8D}" type="presParOf" srcId="{A3AAED8C-09EE-40FE-895D-FFE12EB1D7D5}" destId="{EC81A56E-E8BB-4252-B75F-C5A8463A772D}" srcOrd="0" destOrd="0" presId="urn:microsoft.com/office/officeart/2005/8/layout/vList2#2"/>
    <dgm:cxn modelId="{F559FA81-A1DC-4CA6-89CA-B3ABEF3E7FD6}" type="presParOf" srcId="{A3AAED8C-09EE-40FE-895D-FFE12EB1D7D5}" destId="{9C014BDF-74CB-4A09-A1D7-C536935E7A77}" srcOrd="1" destOrd="0" presId="urn:microsoft.com/office/officeart/2005/8/layout/vList2#2"/>
    <dgm:cxn modelId="{6EEF0AF4-E50B-4B78-BB7C-5E29D4E0A9AF}" type="presParOf" srcId="{A3AAED8C-09EE-40FE-895D-FFE12EB1D7D5}" destId="{5A6BA49C-0E46-4F31-A465-61B6EBE8A53C}" srcOrd="2" destOrd="0" presId="urn:microsoft.com/office/officeart/2005/8/layout/vList2#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C10655-3FD5-45E1-B93D-19FCC9A81D05}">
      <dsp:nvSpPr>
        <dsp:cNvPr id="0" name=""/>
        <dsp:cNvSpPr/>
      </dsp:nvSpPr>
      <dsp:spPr>
        <a:xfrm>
          <a:off x="0" y="87758"/>
          <a:ext cx="10515600" cy="203463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US" sz="3700" b="0" i="0" kern="1200" dirty="0"/>
            <a:t>Before starting with this Python project with source code, you should be familiar with the computer vision library of Python that is </a:t>
          </a:r>
          <a:r>
            <a:rPr lang="en-US" sz="3700" b="1" i="1" kern="1200" dirty="0">
              <a:highlight>
                <a:srgbClr val="FFFF00"/>
              </a:highlight>
              <a:hlinkClick xmlns:r="http://schemas.openxmlformats.org/officeDocument/2006/relationships" r:id="rId1"/>
            </a:rPr>
            <a:t>OpenCV</a:t>
          </a:r>
          <a:r>
            <a:rPr lang="en-US" sz="3700" b="0" i="0" kern="1200" dirty="0"/>
            <a:t> and </a:t>
          </a:r>
          <a:r>
            <a:rPr lang="en-US" sz="3700" b="1" i="1" kern="1200" dirty="0">
              <a:highlight>
                <a:srgbClr val="FFFF00"/>
              </a:highlight>
              <a:hlinkClick xmlns:r="http://schemas.openxmlformats.org/officeDocument/2006/relationships" r:id="rId2"/>
            </a:rPr>
            <a:t>Pandas</a:t>
          </a:r>
          <a:r>
            <a:rPr lang="en-US" sz="3700" b="0" i="0" kern="1200" dirty="0"/>
            <a:t>.</a:t>
          </a:r>
          <a:endParaRPr lang="en-US" sz="3700" kern="1200" dirty="0"/>
        </a:p>
      </dsp:txBody>
      <dsp:txXfrm>
        <a:off x="99322" y="187080"/>
        <a:ext cx="10316956" cy="1835986"/>
      </dsp:txXfrm>
    </dsp:sp>
    <dsp:sp modelId="{EC735369-805B-4F88-AB29-BC76BD698F2D}">
      <dsp:nvSpPr>
        <dsp:cNvPr id="0" name=""/>
        <dsp:cNvSpPr/>
      </dsp:nvSpPr>
      <dsp:spPr>
        <a:xfrm>
          <a:off x="0" y="2228949"/>
          <a:ext cx="10515600" cy="203463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100000"/>
            </a:lnSpc>
            <a:spcBef>
              <a:spcPct val="0"/>
            </a:spcBef>
            <a:spcAft>
              <a:spcPct val="35000"/>
            </a:spcAft>
            <a:buNone/>
          </a:pPr>
          <a:r>
            <a:rPr lang="en-US" sz="3700" b="0" i="0" kern="1200" dirty="0"/>
            <a:t>OpenCV, Pandas are the Python packages that are necessary for this project in Python.</a:t>
          </a:r>
          <a:endParaRPr lang="en-US" sz="3700" kern="1200" dirty="0"/>
        </a:p>
      </dsp:txBody>
      <dsp:txXfrm>
        <a:off x="99322" y="2328271"/>
        <a:ext cx="10316956" cy="18359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81A56E-E8BB-4252-B75F-C5A8463A772D}">
      <dsp:nvSpPr>
        <dsp:cNvPr id="0" name=""/>
        <dsp:cNvSpPr/>
      </dsp:nvSpPr>
      <dsp:spPr>
        <a:xfrm>
          <a:off x="0" y="95498"/>
          <a:ext cx="6900512" cy="2635132"/>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100000"/>
            </a:lnSpc>
            <a:spcBef>
              <a:spcPct val="0"/>
            </a:spcBef>
            <a:spcAft>
              <a:spcPct val="35000"/>
            </a:spcAft>
            <a:buNone/>
          </a:pPr>
          <a:r>
            <a:rPr lang="en-US" sz="2600" b="0" i="0" kern="1200" dirty="0"/>
            <a:t>We will use three main modules for this project. They are Pandas and </a:t>
          </a:r>
          <a:r>
            <a:rPr lang="en-US" sz="2600" b="0" i="0" kern="1200" dirty="0" err="1"/>
            <a:t>OpenCv</a:t>
          </a:r>
          <a:r>
            <a:rPr lang="en-US" sz="2600" b="0" i="0" kern="1200" dirty="0"/>
            <a:t>. </a:t>
          </a:r>
          <a:r>
            <a:rPr lang="en-US" sz="2600" b="0" i="0" kern="1200" dirty="0" err="1"/>
            <a:t>OpenCv</a:t>
          </a:r>
          <a:r>
            <a:rPr lang="en-US" sz="2600" b="0" i="0" kern="1200" dirty="0"/>
            <a:t> is a highly optimized library with a focus on real-time applications.</a:t>
          </a:r>
          <a:endParaRPr lang="en-US" sz="2600" kern="1200" dirty="0"/>
        </a:p>
      </dsp:txBody>
      <dsp:txXfrm>
        <a:off x="128637" y="224135"/>
        <a:ext cx="6643238" cy="2377858"/>
      </dsp:txXfrm>
    </dsp:sp>
    <dsp:sp modelId="{5A6BA49C-0E46-4F31-A465-61B6EBE8A53C}">
      <dsp:nvSpPr>
        <dsp:cNvPr id="0" name=""/>
        <dsp:cNvSpPr/>
      </dsp:nvSpPr>
      <dsp:spPr>
        <a:xfrm>
          <a:off x="0" y="2805510"/>
          <a:ext cx="6900512" cy="2635132"/>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0" i="1" kern="1200" dirty="0"/>
            <a:t>OpenCV (Open Source Computer Vision Library) is an open-source computer vision and machine learning software library. OpenCV was built to provide a common infrastructure for computer vision applications and to accelerate the use of machine perception in commercial products.</a:t>
          </a:r>
          <a:endParaRPr lang="en-US" sz="2600" kern="1200" dirty="0"/>
        </a:p>
      </dsp:txBody>
      <dsp:txXfrm>
        <a:off x="128637" y="2934147"/>
        <a:ext cx="6643238" cy="2377858"/>
      </dsp:txXfrm>
    </dsp:sp>
  </dsp:spTree>
</dsp:drawing>
</file>

<file path=ppt/diagrams/layout1.xml><?xml version="1.0" encoding="utf-8"?>
<dgm:layoutDef xmlns:dgm="http://schemas.openxmlformats.org/drawingml/2006/diagram" xmlns:a="http://schemas.openxmlformats.org/drawingml/2006/main" uniqueId="urn:microsoft.com/office/officeart/2005/8/layout/vList2#1">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png>
</file>

<file path=ppt/media/image2.png>
</file>

<file path=ppt/media/image3.png>
</file>

<file path=ppt/media/image4.png>
</file>

<file path=ppt/media/image5.jpe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1A950FAF-33E5-442D-A5EC-187F757162C5}" type="datetimeFigureOut">
              <a:rPr lang="en-IN" smtClean="0"/>
              <a:t>06-04-2022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629DFF-9002-47CC-8D34-5B215672A437}"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1A950FAF-33E5-442D-A5EC-187F757162C5}" type="datetimeFigureOut">
              <a:rPr lang="en-IN" smtClean="0"/>
              <a:t>06-04-2022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629DFF-9002-47CC-8D34-5B215672A437}"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1A950FAF-33E5-442D-A5EC-187F757162C5}" type="datetimeFigureOut">
              <a:rPr lang="en-IN" smtClean="0"/>
              <a:t>06-04-2022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629DFF-9002-47CC-8D34-5B215672A437}"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1A950FAF-33E5-442D-A5EC-187F757162C5}" type="datetimeFigureOut">
              <a:rPr lang="en-IN" smtClean="0"/>
              <a:t>06-04-2022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629DFF-9002-47CC-8D34-5B215672A437}"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A950FAF-33E5-442D-A5EC-187F757162C5}" type="datetimeFigureOut">
              <a:rPr lang="en-IN" smtClean="0"/>
              <a:t>06-04-2022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629DFF-9002-47CC-8D34-5B215672A437}"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1A950FAF-33E5-442D-A5EC-187F757162C5}" type="datetimeFigureOut">
              <a:rPr lang="en-IN" smtClean="0"/>
              <a:t>06-04-2022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7629DFF-9002-47CC-8D34-5B215672A437}"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1A950FAF-33E5-442D-A5EC-187F757162C5}" type="datetimeFigureOut">
              <a:rPr lang="en-IN" smtClean="0"/>
              <a:t>06-04-2022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7629DFF-9002-47CC-8D34-5B215672A437}"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1A950FAF-33E5-442D-A5EC-187F757162C5}" type="datetimeFigureOut">
              <a:rPr lang="en-IN" smtClean="0"/>
              <a:t>06-04-2022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7629DFF-9002-47CC-8D34-5B215672A437}"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950FAF-33E5-442D-A5EC-187F757162C5}" type="datetimeFigureOut">
              <a:rPr lang="en-IN" smtClean="0"/>
              <a:t>06-04-2022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7629DFF-9002-47CC-8D34-5B215672A437}"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950FAF-33E5-442D-A5EC-187F757162C5}" type="datetimeFigureOut">
              <a:rPr lang="en-IN" smtClean="0"/>
              <a:t>06-04-2022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7629DFF-9002-47CC-8D34-5B215672A437}"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950FAF-33E5-442D-A5EC-187F757162C5}" type="datetimeFigureOut">
              <a:rPr lang="en-IN" smtClean="0"/>
              <a:t>06-04-2022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7629DFF-9002-47CC-8D34-5B215672A437}"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950FAF-33E5-442D-A5EC-187F757162C5}" type="datetimeFigureOut">
              <a:rPr lang="en-IN" smtClean="0"/>
              <a:t>06-04-2022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629DFF-9002-47CC-8D34-5B215672A437}"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a:spLocks noGrp="1" noRot="1" noChangeAspect="1" noMove="1" noResize="1" noEditPoints="1" noAdjustHandles="1" noChangeArrowheads="1" noChangeShapeType="1" noTextEdit="1"/>
          </p:cNvSpPr>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a:spLocks noGrp="1" noRot="1" noChangeAspect="1" noMove="1" noResize="1" noEditPoints="1" noAdjustHandles="1" noChangeArrowheads="1" noChangeShapeType="1" noTextEdit="1"/>
          </p:cNvSpPr>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a:spLocks noGrp="1" noRot="1" noChangeAspect="1" noMove="1" noResize="1" noEditPoints="1" noAdjustHandles="1" noChangeArrowheads="1" noChangeShapeType="1" noTextEdit="1"/>
          </p:cNvSpPr>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a:spLocks noGrp="1" noRot="1" noChangeAspect="1" noMove="1" noResize="1" noEditPoints="1" noAdjustHandles="1" noChangeArrowheads="1" noChangeShapeType="1" noTextEdit="1"/>
          </p:cNvSpPr>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p:cNvSpPr>
            <a:spLocks noGrp="1" noRot="1" noChangeAspect="1" noMove="1" noResize="1" noEditPoints="1" noAdjustHandles="1" noChangeArrowheads="1" noChangeShapeType="1" noTextEdit="1"/>
          </p:cNvSpPr>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1314824" y="735106"/>
            <a:ext cx="10053763" cy="2928470"/>
          </a:xfrm>
        </p:spPr>
        <p:txBody>
          <a:bodyPr anchor="b">
            <a:normAutofit/>
          </a:bodyPr>
          <a:lstStyle/>
          <a:p>
            <a:pPr algn="l"/>
            <a:r>
              <a:rPr lang="en-IN" sz="4800" b="0" i="0" dirty="0">
                <a:solidFill>
                  <a:srgbClr val="FFFFFF"/>
                </a:solidFill>
                <a:effectLst/>
                <a:latin typeface="Georgia" panose="02040502050405020303" pitchFamily="18" charset="0"/>
              </a:rPr>
              <a:t>Colour Detection</a:t>
            </a:r>
            <a:br>
              <a:rPr lang="en-IN" sz="4800" b="0" i="0" dirty="0">
                <a:solidFill>
                  <a:srgbClr val="FFFFFF"/>
                </a:solidFill>
                <a:effectLst/>
                <a:latin typeface="Georgia" panose="02040502050405020303" pitchFamily="18" charset="0"/>
              </a:rPr>
            </a:br>
            <a:br>
              <a:rPr lang="en-IN" sz="4800" b="0" i="0" dirty="0">
                <a:solidFill>
                  <a:srgbClr val="FFFFFF"/>
                </a:solidFill>
                <a:effectLst/>
                <a:latin typeface="Georgia" panose="02040502050405020303" pitchFamily="18" charset="0"/>
              </a:rPr>
            </a:br>
            <a:endParaRPr lang="en-IN" sz="4800" dirty="0">
              <a:solidFill>
                <a:srgbClr val="FFFFFF"/>
              </a:solidFill>
            </a:endParaRPr>
          </a:p>
        </p:txBody>
      </p:sp>
      <p:sp>
        <p:nvSpPr>
          <p:cNvPr id="3" name="Subtitle 2"/>
          <p:cNvSpPr>
            <a:spLocks noGrp="1"/>
          </p:cNvSpPr>
          <p:nvPr>
            <p:ph type="subTitle" idx="1"/>
          </p:nvPr>
        </p:nvSpPr>
        <p:spPr>
          <a:xfrm>
            <a:off x="1350682" y="4870824"/>
            <a:ext cx="10005951" cy="1458258"/>
          </a:xfrm>
        </p:spPr>
        <p:txBody>
          <a:bodyPr anchor="ctr">
            <a:normAutofit/>
          </a:bodyPr>
          <a:lstStyle/>
          <a:p>
            <a:pPr algn="l"/>
            <a:r>
              <a:rPr lang="en-US" dirty="0"/>
              <a:t>                                                                           Done by – R Prudhvi Raj</a:t>
            </a:r>
            <a:endParaRPr lang="en-US" alt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p:cNvSpPr>
            <a:spLocks noGrp="1" noRot="1" noChangeAspect="1" noMove="1" noResize="1" noEditPoints="1" noAdjustHandles="1" noChangeArrowheads="1" noChangeShapeType="1" noTextEdit="1"/>
          </p:cNvSpPr>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3" name="Picture 12" descr="A picture containing text, outdoor&#10;&#10;Description automatically generated"/>
          <p:cNvPicPr>
            <a:picLocks noChangeAspect="1"/>
          </p:cNvPicPr>
          <p:nvPr/>
        </p:nvPicPr>
        <p:blipFill rotWithShape="1">
          <a:blip r:embed="rId2">
            <a:extLst>
              <a:ext uri="{28A0092B-C50C-407E-A947-70E740481C1C}">
                <a14:useLocalDpi xmlns:a14="http://schemas.microsoft.com/office/drawing/2010/main" val="0"/>
              </a:ext>
            </a:extLst>
          </a:blip>
          <a:srcRect t="1042" r="2" b="2"/>
          <a:stretch>
            <a:fillRect/>
          </a:stretch>
        </p:blipFill>
        <p:spPr>
          <a:xfrm>
            <a:off x="192526" y="550518"/>
            <a:ext cx="5799477" cy="2783429"/>
          </a:xfrm>
          <a:prstGeom prst="rect">
            <a:avLst/>
          </a:prstGeom>
        </p:spPr>
      </p:pic>
      <p:pic>
        <p:nvPicPr>
          <p:cNvPr id="7" name="Picture 6" descr="A picture containing colorful, stationary&#10;&#10;Description automatically generated"/>
          <p:cNvPicPr>
            <a:picLocks noChangeAspect="1"/>
          </p:cNvPicPr>
          <p:nvPr/>
        </p:nvPicPr>
        <p:blipFill rotWithShape="1">
          <a:blip r:embed="rId3">
            <a:extLst>
              <a:ext uri="{28A0092B-C50C-407E-A947-70E740481C1C}">
                <a14:useLocalDpi xmlns:a14="http://schemas.microsoft.com/office/drawing/2010/main" val="0"/>
              </a:ext>
            </a:extLst>
          </a:blip>
          <a:srcRect t="3558" r="-3" b="10314"/>
          <a:stretch>
            <a:fillRect/>
          </a:stretch>
        </p:blipFill>
        <p:spPr>
          <a:xfrm>
            <a:off x="6191622" y="550517"/>
            <a:ext cx="5796945" cy="2783429"/>
          </a:xfrm>
          <a:prstGeom prst="rect">
            <a:avLst/>
          </a:prstGeom>
        </p:spPr>
      </p:pic>
      <p:pic>
        <p:nvPicPr>
          <p:cNvPr id="9" name="Picture 8" descr="A picture containing laser&#10;&#10;Description automatically generated"/>
          <p:cNvPicPr>
            <a:picLocks noChangeAspect="1"/>
          </p:cNvPicPr>
          <p:nvPr/>
        </p:nvPicPr>
        <p:blipFill rotWithShape="1">
          <a:blip r:embed="rId4">
            <a:extLst>
              <a:ext uri="{28A0092B-C50C-407E-A947-70E740481C1C}">
                <a14:useLocalDpi xmlns:a14="http://schemas.microsoft.com/office/drawing/2010/main" val="0"/>
              </a:ext>
            </a:extLst>
          </a:blip>
          <a:srcRect t="4069" r="2" b="6346"/>
          <a:stretch>
            <a:fillRect/>
          </a:stretch>
        </p:blipFill>
        <p:spPr>
          <a:xfrm>
            <a:off x="196714" y="3514856"/>
            <a:ext cx="5799477" cy="2792626"/>
          </a:xfrm>
          <a:prstGeom prst="rect">
            <a:avLst/>
          </a:prstGeom>
        </p:spPr>
      </p:pic>
      <p:pic>
        <p:nvPicPr>
          <p:cNvPr id="3" name="Picture 2" descr="A picture containing colorful, dark, painting&#10;&#10;Description automatically generated"/>
          <p:cNvPicPr>
            <a:picLocks noChangeAspect="1"/>
          </p:cNvPicPr>
          <p:nvPr/>
        </p:nvPicPr>
        <p:blipFill rotWithShape="1">
          <a:blip r:embed="rId5">
            <a:extLst>
              <a:ext uri="{28A0092B-C50C-407E-A947-70E740481C1C}">
                <a14:useLocalDpi xmlns:a14="http://schemas.microsoft.com/office/drawing/2010/main" val="0"/>
              </a:ext>
            </a:extLst>
          </a:blip>
          <a:srcRect r="-3" b="10786"/>
          <a:stretch>
            <a:fillRect/>
          </a:stretch>
        </p:blipFill>
        <p:spPr>
          <a:xfrm>
            <a:off x="6195810" y="3514855"/>
            <a:ext cx="5796945" cy="279262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fill="hold"/>
                                        <p:tgtEl>
                                          <p:spTgt spid="3"/>
                                        </p:tgtEl>
                                        <p:attrNameLst>
                                          <p:attrName>ppt_x</p:attrName>
                                        </p:attrNameLst>
                                      </p:cBhvr>
                                      <p:tavLst>
                                        <p:tav tm="0">
                                          <p:val>
                                            <p:strVal val="#ppt_x"/>
                                          </p:val>
                                        </p:tav>
                                        <p:tav tm="100000">
                                          <p:val>
                                            <p:strVal val="#ppt_x"/>
                                          </p:val>
                                        </p:tav>
                                      </p:tavLst>
                                    </p:anim>
                                    <p:anim calcmode="lin" valueType="num">
                                      <p:cBhvr additive="base">
                                        <p:cTn id="2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5"/>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654296" y="329184"/>
            <a:ext cx="6894576" cy="1783080"/>
          </a:xfrm>
        </p:spPr>
        <p:txBody>
          <a:bodyPr anchor="b">
            <a:normAutofit/>
          </a:bodyPr>
          <a:lstStyle/>
          <a:p>
            <a:r>
              <a:rPr lang="en-IN" sz="4200" b="0" i="0" dirty="0">
                <a:effectLst/>
                <a:latin typeface="Georgia" panose="02040502050405020303" pitchFamily="18" charset="0"/>
              </a:rPr>
              <a:t>    </a:t>
            </a:r>
            <a:r>
              <a:rPr lang="en-US" altLang="en-IN" sz="4200" b="0" i="0" dirty="0">
                <a:effectLst/>
                <a:latin typeface="Georgia" panose="02040502050405020303" pitchFamily="18" charset="0"/>
              </a:rPr>
              <a:t>ABSTRACT</a:t>
            </a:r>
          </a:p>
        </p:txBody>
      </p:sp>
      <p:pic>
        <p:nvPicPr>
          <p:cNvPr id="5" name="Picture 4" descr="Light bulb on yellow background with sketched light beams and cord"/>
          <p:cNvPicPr>
            <a:picLocks noChangeAspect="1"/>
          </p:cNvPicPr>
          <p:nvPr/>
        </p:nvPicPr>
        <p:blipFill rotWithShape="1">
          <a:blip r:embed="rId2"/>
          <a:srcRect l="54255" r="9404"/>
          <a:stretch>
            <a:fillRect/>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21" name="sketchy line"/>
          <p:cNvSpPr>
            <a:spLocks noGrp="1" noRot="1" noChangeAspect="1" noMove="1" noResize="1" noEditPoints="1" noAdjustHandles="1" noChangeArrowheads="1" noChangeShapeType="1" noTextEdit="1"/>
          </p:cNvSpPr>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654296" y="2706624"/>
            <a:ext cx="6894576" cy="3483864"/>
          </a:xfrm>
        </p:spPr>
        <p:txBody>
          <a:bodyPr>
            <a:normAutofit/>
          </a:bodyPr>
          <a:lstStyle/>
          <a:p>
            <a:r>
              <a:rPr lang="en-US" sz="2200" b="0" i="0" dirty="0" err="1">
                <a:effectLst/>
                <a:latin typeface="Georgia" panose="02040502050405020303" pitchFamily="18" charset="0"/>
              </a:rPr>
              <a:t>Colour</a:t>
            </a:r>
            <a:r>
              <a:rPr lang="en-US" sz="2200" b="0" i="0" dirty="0">
                <a:effectLst/>
                <a:latin typeface="Georgia" panose="02040502050405020303" pitchFamily="18" charset="0"/>
              </a:rPr>
              <a:t> detection is the process of detecting the name of any color. Simple isn’t it? Well, for humans this is an extremely easy task but for computers, it is not straightforward. Human eyes and brains work together to translate light into color. Light receptors that are present in our eyes transmit the signal to the brain. Our brain then recognizes the color. Since childhood, we have mapped certain lights with their color names. We will be using the somewhat same strategy to detect color names.</a:t>
            </a:r>
            <a:endParaRPr lang="en-IN" sz="2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04673" y="1445494"/>
            <a:ext cx="3616856" cy="4376572"/>
          </a:xfrm>
        </p:spPr>
        <p:txBody>
          <a:bodyPr vert="horz" lIns="91440" tIns="45720" rIns="91440" bIns="45720" rtlCol="0" anchor="ctr">
            <a:normAutofit/>
          </a:bodyPr>
          <a:lstStyle/>
          <a:p>
            <a:r>
              <a:rPr lang="en-US" sz="4800" b="0" i="0" kern="1200" dirty="0">
                <a:solidFill>
                  <a:schemeClr val="tx1"/>
                </a:solidFill>
                <a:effectLst/>
                <a:latin typeface="+mj-lt"/>
                <a:ea typeface="+mj-ea"/>
                <a:cs typeface="+mj-cs"/>
              </a:rPr>
              <a:t>                         </a:t>
            </a:r>
            <a:r>
              <a:rPr lang="en-US" sz="4800" dirty="0" err="1"/>
              <a:t>Colour</a:t>
            </a:r>
            <a:r>
              <a:rPr lang="en-US" sz="4800" dirty="0"/>
              <a:t> Format and Calculation</a:t>
            </a:r>
            <a:br>
              <a:rPr lang="en-US" sz="4800" b="0" i="0" kern="1200" dirty="0">
                <a:solidFill>
                  <a:schemeClr val="tx1"/>
                </a:solidFill>
                <a:effectLst/>
                <a:latin typeface="+mj-lt"/>
                <a:ea typeface="+mj-ea"/>
                <a:cs typeface="+mj-cs"/>
              </a:rPr>
            </a:br>
            <a:endParaRPr lang="en-US" sz="4800" kern="1200" dirty="0">
              <a:solidFill>
                <a:schemeClr val="tx1"/>
              </a:solidFill>
              <a:latin typeface="+mj-lt"/>
              <a:ea typeface="+mj-ea"/>
              <a:cs typeface="+mj-cs"/>
            </a:endParaRPr>
          </a:p>
        </p:txBody>
      </p:sp>
      <p:sp>
        <p:nvSpPr>
          <p:cNvPr id="8" name="Freeform: Shape 7"/>
          <p:cNvSpPr>
            <a:spLocks noGrp="1" noRot="1" noChangeAspect="1" noMove="1" noResize="1" noEditPoints="1" noAdjustHandles="1" noChangeArrowheads="1" noChangeShapeType="1" noTextEdit="1"/>
          </p:cNvSpPr>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p:cNvSpPr>
            <a:spLocks noGrp="1" noRot="1" noChangeAspect="1" noMove="1" noResize="1" noEditPoints="1" noAdjustHandles="1" noChangeArrowheads="1" noChangeShapeType="1" noTextEdit="1"/>
          </p:cNvSpPr>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4294967295"/>
          </p:nvPr>
        </p:nvSpPr>
        <p:spPr>
          <a:xfrm>
            <a:off x="6096000" y="1399032"/>
            <a:ext cx="5501834" cy="4471416"/>
          </a:xfrm>
        </p:spPr>
        <p:txBody>
          <a:bodyPr vert="horz" lIns="91440" tIns="45720" rIns="91440" bIns="45720" rtlCol="0" anchor="ctr">
            <a:normAutofit/>
          </a:bodyPr>
          <a:lstStyle/>
          <a:p>
            <a:pPr marL="0"/>
            <a:br>
              <a:rPr lang="en-US" sz="2200" dirty="0"/>
            </a:br>
            <a:r>
              <a:rPr lang="en-US" sz="2200" b="0" i="0" dirty="0">
                <a:effectLst/>
              </a:rPr>
              <a:t>Colors are made up of 3 primary colors; red, green, and blue. In     computers, we define each color value within a range of 0 to 255. So in how many ways we can define a color? The answer is 256*256*256 = 16,581,375. There are approximately 16.5 million different ways to represent a color. In our dataset, we need to map each color’s values with their corresponding names. But don’t worry, we don’t need to map all the values. We will be using a dataset that contains RGB values with their corresponding names. </a:t>
            </a:r>
            <a:endParaRPr lang="en-US" sz="2200"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7"/>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9"/>
          <p:cNvSpPr>
            <a:spLocks noGrp="1" noRot="1" noChangeAspect="1" noMove="1" noResize="1" noEditPoints="1" noAdjustHandles="1" noChangeArrowheads="1" noChangeShapeType="1" noTextEdit="1"/>
          </p:cNvSpPr>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11"/>
          <p:cNvSpPr>
            <a:spLocks noGrp="1" noRot="1" noChangeAspect="1" noMove="1" noResize="1" noEditPoints="1" noAdjustHandles="1" noChangeArrowheads="1" noChangeShapeType="1" noTextEdit="1"/>
          </p:cNvSpPr>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13"/>
          <p:cNvSpPr>
            <a:spLocks noGrp="1" noRot="1" noChangeAspect="1" noMove="1" noResize="1" noEditPoints="1" noAdjustHandles="1" noChangeArrowheads="1" noChangeShapeType="1" noTextEdit="1"/>
          </p:cNvSpPr>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Bar chart&#10;&#10;Description automatically generated with medium confidenc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1348" y="457200"/>
            <a:ext cx="5869304" cy="5943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894080" y="440055"/>
            <a:ext cx="6654800" cy="2584450"/>
          </a:xfrm>
          <a:prstGeom prst="rect">
            <a:avLst/>
          </a:prstGeom>
          <a:noFill/>
          <a:ln w="9525">
            <a:noFill/>
          </a:ln>
        </p:spPr>
        <p:txBody>
          <a:bodyPr wrap="square">
            <a:spAutoFit/>
          </a:bodyPr>
          <a:lstStyle/>
          <a:p>
            <a:pPr marL="228600" indent="-228600"/>
            <a:r>
              <a:rPr lang="en-US" sz="1600" b="1">
                <a:latin typeface="Wingdings" panose="05000000000000000000" charset="0"/>
                <a:cs typeface="Calibri" panose="020F0502020204030204" charset="0"/>
              </a:rPr>
              <a:t>v </a:t>
            </a:r>
            <a:r>
              <a:rPr lang="en-US" sz="1600" b="1">
                <a:latin typeface="Calibri" panose="020F0502020204030204" charset="0"/>
                <a:cs typeface="Times New Roman" panose="02020603050405020304" charset="0"/>
              </a:rPr>
              <a:t>Hardware Requirement:</a:t>
            </a:r>
          </a:p>
          <a:p>
            <a:pPr marL="228600" indent="-228600"/>
            <a:r>
              <a:rPr lang="en-US" sz="1600" b="1">
                <a:latin typeface="Calibri" panose="020F0502020204030204" charset="0"/>
                <a:cs typeface="Times New Roman" panose="02020603050405020304" charset="0"/>
              </a:rPr>
              <a:t> </a:t>
            </a:r>
            <a:endParaRPr lang="en-US" sz="1400" b="0">
              <a:latin typeface="Wingdings" panose="05000000000000000000" charset="0"/>
              <a:cs typeface="Calibri" panose="020F0502020204030204" charset="0"/>
            </a:endParaRPr>
          </a:p>
          <a:p>
            <a:pPr marL="228600" indent="-228600"/>
            <a:r>
              <a:rPr lang="en-US" sz="1400" b="0">
                <a:latin typeface="Wingdings" panose="05000000000000000000" charset="0"/>
                <a:cs typeface="Calibri" panose="020F0502020204030204" charset="0"/>
              </a:rPr>
              <a:t>Ø </a:t>
            </a:r>
            <a:r>
              <a:rPr lang="en-US" sz="1400" b="0">
                <a:latin typeface="Calibri" panose="020F0502020204030204" charset="0"/>
                <a:cs typeface="Times New Roman" panose="02020603050405020304" charset="0"/>
              </a:rPr>
              <a:t>i3 Processor Based Computer or higher</a:t>
            </a:r>
            <a:endParaRPr lang="en-US" sz="1400" b="0">
              <a:latin typeface="Wingdings" panose="05000000000000000000" charset="0"/>
              <a:cs typeface="Calibri" panose="020F0502020204030204" charset="0"/>
            </a:endParaRPr>
          </a:p>
          <a:p>
            <a:pPr marL="228600" indent="-228600"/>
            <a:r>
              <a:rPr lang="en-US" sz="1400" b="0">
                <a:latin typeface="Wingdings" panose="05000000000000000000" charset="0"/>
                <a:cs typeface="Calibri" panose="020F0502020204030204" charset="0"/>
              </a:rPr>
              <a:t>Ø </a:t>
            </a:r>
            <a:r>
              <a:rPr lang="en-US" sz="1400" b="0">
                <a:latin typeface="Calibri" panose="020F0502020204030204" charset="0"/>
                <a:cs typeface="Times New Roman" panose="02020603050405020304" charset="0"/>
              </a:rPr>
              <a:t>Memory: 1 GB RAM</a:t>
            </a:r>
            <a:endParaRPr lang="en-US" sz="1400" b="0">
              <a:latin typeface="Wingdings" panose="05000000000000000000" charset="0"/>
              <a:cs typeface="Calibri" panose="020F0502020204030204" charset="0"/>
            </a:endParaRPr>
          </a:p>
          <a:p>
            <a:pPr marL="228600" indent="-228600"/>
            <a:r>
              <a:rPr lang="en-US" sz="1400" b="0">
                <a:latin typeface="Wingdings" panose="05000000000000000000" charset="0"/>
                <a:cs typeface="Calibri" panose="020F0502020204030204" charset="0"/>
              </a:rPr>
              <a:t>Ø </a:t>
            </a:r>
            <a:r>
              <a:rPr lang="en-US" sz="1400" b="0">
                <a:latin typeface="Calibri" panose="020F0502020204030204" charset="0"/>
                <a:cs typeface="Times New Roman" panose="02020603050405020304" charset="0"/>
              </a:rPr>
              <a:t>Hard Drive: 50 GB</a:t>
            </a:r>
            <a:endParaRPr lang="en-US" sz="1400" b="0">
              <a:latin typeface="Wingdings" panose="05000000000000000000" charset="0"/>
              <a:cs typeface="Calibri" panose="020F0502020204030204" charset="0"/>
            </a:endParaRPr>
          </a:p>
          <a:p>
            <a:pPr marL="228600" indent="-228600"/>
            <a:r>
              <a:rPr lang="en-US" sz="1400" b="0">
                <a:latin typeface="Wingdings" panose="05000000000000000000" charset="0"/>
                <a:cs typeface="Calibri" panose="020F0502020204030204" charset="0"/>
              </a:rPr>
              <a:t>Ø </a:t>
            </a:r>
            <a:r>
              <a:rPr lang="en-US" sz="1400" b="0">
                <a:latin typeface="Calibri" panose="020F0502020204030204" charset="0"/>
                <a:cs typeface="Times New Roman" panose="02020603050405020304" charset="0"/>
              </a:rPr>
              <a:t>Monitor</a:t>
            </a:r>
            <a:endParaRPr lang="en-US" sz="1400" b="1">
              <a:latin typeface="Calibri" panose="020F0502020204030204" charset="0"/>
              <a:cs typeface="Times New Roman" panose="02020603050405020304" charset="0"/>
            </a:endParaRPr>
          </a:p>
          <a:p>
            <a:pPr marL="228600" indent="-228600"/>
            <a:r>
              <a:rPr lang="en-US" sz="1400" b="1">
                <a:latin typeface="Calibri" panose="020F0502020204030204" charset="0"/>
                <a:cs typeface="Times New Roman" panose="02020603050405020304" charset="0"/>
              </a:rPr>
              <a:t> </a:t>
            </a:r>
            <a:endParaRPr lang="en-US" sz="1600" b="1">
              <a:latin typeface="Wingdings" panose="05000000000000000000" charset="0"/>
              <a:cs typeface="Calibri" panose="020F0502020204030204" charset="0"/>
            </a:endParaRPr>
          </a:p>
          <a:p>
            <a:pPr marL="228600" indent="-228600"/>
            <a:r>
              <a:rPr lang="en-US" sz="1600" b="1">
                <a:latin typeface="Wingdings" panose="05000000000000000000" charset="0"/>
                <a:cs typeface="Calibri" panose="020F0502020204030204" charset="0"/>
              </a:rPr>
              <a:t>v </a:t>
            </a:r>
            <a:r>
              <a:rPr lang="en-US" sz="1600" b="1">
                <a:latin typeface="Calibri" panose="020F0502020204030204" charset="0"/>
                <a:cs typeface="Times New Roman" panose="02020603050405020304" charset="0"/>
              </a:rPr>
              <a:t>Software Requirement:</a:t>
            </a:r>
          </a:p>
          <a:p>
            <a:pPr marL="228600" indent="-228600"/>
            <a:r>
              <a:rPr lang="en-US" sz="1600" b="1">
                <a:latin typeface="Calibri" panose="020F0502020204030204" charset="0"/>
                <a:cs typeface="Times New Roman" panose="02020603050405020304" charset="0"/>
              </a:rPr>
              <a:t> </a:t>
            </a:r>
            <a:endParaRPr lang="en-US" sz="1400" b="0">
              <a:latin typeface="Wingdings" panose="05000000000000000000" charset="0"/>
              <a:cs typeface="Calibri" panose="020F0502020204030204" charset="0"/>
            </a:endParaRPr>
          </a:p>
          <a:p>
            <a:pPr marL="228600" indent="-228600"/>
            <a:r>
              <a:rPr lang="en-US" sz="1400" b="0">
                <a:latin typeface="Wingdings" panose="05000000000000000000" charset="0"/>
                <a:cs typeface="Calibri" panose="020F0502020204030204" charset="0"/>
              </a:rPr>
              <a:t>Ø </a:t>
            </a:r>
            <a:r>
              <a:rPr lang="en-US" sz="1400" b="0">
                <a:latin typeface="Calibri" panose="020F0502020204030204" charset="0"/>
                <a:cs typeface="Times New Roman" panose="02020603050405020304" charset="0"/>
              </a:rPr>
              <a:t>Windows 7 or higher </a:t>
            </a:r>
            <a:endParaRPr lang="en-US" sz="1400" b="0">
              <a:latin typeface="Wingdings" panose="05000000000000000000" charset="0"/>
              <a:cs typeface="Calibri" panose="020F0502020204030204" charset="0"/>
            </a:endParaRPr>
          </a:p>
          <a:p>
            <a:pPr marL="228600" indent="-228600"/>
            <a:r>
              <a:rPr lang="en-US" sz="1400" b="0">
                <a:latin typeface="Wingdings" panose="05000000000000000000" charset="0"/>
                <a:cs typeface="Calibri" panose="020F0502020204030204" charset="0"/>
              </a:rPr>
              <a:t>Ø </a:t>
            </a:r>
            <a:r>
              <a:rPr lang="en-US" sz="1400" b="0">
                <a:latin typeface="Calibri" panose="020F0502020204030204" charset="0"/>
                <a:cs typeface="Times New Roman" panose="02020603050405020304" charset="0"/>
              </a:rPr>
              <a:t>Python</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996315" y="69215"/>
            <a:ext cx="10128885" cy="678878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6600" b="0" i="0" dirty="0">
                <a:solidFill>
                  <a:srgbClr val="444444"/>
                </a:solidFill>
                <a:effectLst/>
                <a:latin typeface="Georgia" panose="02040502050405020303" pitchFamily="18" charset="0"/>
              </a:rPr>
              <a:t>           </a:t>
            </a:r>
            <a:r>
              <a:rPr lang="en-IN" sz="6700" b="0" i="0" dirty="0">
                <a:solidFill>
                  <a:srgbClr val="444444"/>
                </a:solidFill>
                <a:effectLst/>
                <a:latin typeface="Georgia" panose="02040502050405020303" pitchFamily="18" charset="0"/>
              </a:rPr>
              <a:t>Prerequisites</a:t>
            </a:r>
            <a:br>
              <a:rPr lang="en-IN" b="0" i="0" dirty="0">
                <a:solidFill>
                  <a:srgbClr val="444444"/>
                </a:solidFill>
                <a:effectLst/>
                <a:latin typeface="Georgia" panose="02040502050405020303" pitchFamily="18" charset="0"/>
              </a:rPr>
            </a:br>
            <a:endParaRPr lang="en-IN" dirty="0"/>
          </a:p>
        </p:txBody>
      </p:sp>
      <p:graphicFrame>
        <p:nvGraphicFramePr>
          <p:cNvPr id="5" name="Content Placeholder 2"/>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idx="4294967295"/>
          </p:nvPr>
        </p:nvSpPr>
        <p:spPr>
          <a:xfrm>
            <a:off x="635000" y="640823"/>
            <a:ext cx="3418659" cy="5583148"/>
          </a:xfrm>
        </p:spPr>
        <p:txBody>
          <a:bodyPr vert="horz" lIns="91440" tIns="45720" rIns="91440" bIns="45720" rtlCol="0" anchor="ctr">
            <a:normAutofit/>
          </a:bodyPr>
          <a:lstStyle/>
          <a:p>
            <a:r>
              <a:rPr lang="en-US" sz="5400" kern="1200" dirty="0">
                <a:solidFill>
                  <a:schemeClr val="tx1"/>
                </a:solidFill>
                <a:latin typeface="+mj-lt"/>
                <a:ea typeface="+mj-ea"/>
                <a:cs typeface="+mj-cs"/>
              </a:rPr>
              <a:t>                  M</a:t>
            </a:r>
            <a:r>
              <a:rPr lang="en-US" sz="5400" b="0" i="0" kern="1200" dirty="0">
                <a:solidFill>
                  <a:schemeClr val="tx1"/>
                </a:solidFill>
                <a:effectLst/>
                <a:latin typeface="+mj-lt"/>
                <a:ea typeface="+mj-ea"/>
                <a:cs typeface="+mj-cs"/>
              </a:rPr>
              <a:t>ain Modules</a:t>
            </a:r>
            <a:endParaRPr lang="en-US" sz="5400" kern="1200" dirty="0">
              <a:solidFill>
                <a:schemeClr val="tx1"/>
              </a:solidFill>
              <a:latin typeface="+mj-lt"/>
              <a:ea typeface="+mj-ea"/>
              <a:cs typeface="+mj-cs"/>
            </a:endParaRPr>
          </a:p>
        </p:txBody>
      </p:sp>
      <p:sp>
        <p:nvSpPr>
          <p:cNvPr id="28" name="sketch line"/>
          <p:cNvSpPr>
            <a:spLocks noGrp="1" noRot="1" noChangeAspect="1" noMove="1" noResize="1" noEditPoints="1" noAdjustHandles="1" noChangeArrowheads="1" noChangeShapeType="1" noTextEdit="1"/>
          </p:cNvSpPr>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2" name="Content Placeholder 2"/>
          <p:cNvGraphicFramePr>
            <a:graphicFrameLocks noGrp="1"/>
          </p:cNvGraphicFramePr>
          <p:nvPr>
            <p:ph idx="4294967295"/>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heel(1)">
                                      <p:cBhvr>
                                        <p:cTn id="12" dur="2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22" grpId="0">
        <p:bldAsOne/>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382</Words>
  <Application>Microsoft Office PowerPoint</Application>
  <PresentationFormat>Widescreen</PresentationFormat>
  <Paragraphs>23</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Georgia</vt:lpstr>
      <vt:lpstr>Wingdings</vt:lpstr>
      <vt:lpstr>Office Theme</vt:lpstr>
      <vt:lpstr>Colour Detection  </vt:lpstr>
      <vt:lpstr>PowerPoint Presentation</vt:lpstr>
      <vt:lpstr>    ABSTRACT</vt:lpstr>
      <vt:lpstr>                         Colour Format and Calculation </vt:lpstr>
      <vt:lpstr>PowerPoint Presentation</vt:lpstr>
      <vt:lpstr>PowerPoint Presentation</vt:lpstr>
      <vt:lpstr>PowerPoint Presentation</vt:lpstr>
      <vt:lpstr>           Prerequisites </vt:lpstr>
      <vt:lpstr>                  Main Modules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Colour Detection                      -Add colour to u r life</dc:title>
  <dc:creator>pavankalyan reddy</dc:creator>
  <cp:lastModifiedBy>Prudhvi Raj</cp:lastModifiedBy>
  <cp:revision>18</cp:revision>
  <dcterms:created xsi:type="dcterms:W3CDTF">2021-03-03T16:20:00Z</dcterms:created>
  <dcterms:modified xsi:type="dcterms:W3CDTF">2022-04-06T12:55:20Z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1033-11.2.0.10078</vt:lpwstr>
  </property>
</Properties>
</file>

<file path=docProps/thumbnail.jpeg>
</file>